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56" r:id="rId2"/>
    <p:sldId id="272" r:id="rId3"/>
    <p:sldId id="257" r:id="rId4"/>
    <p:sldId id="259" r:id="rId5"/>
    <p:sldId id="258" r:id="rId6"/>
    <p:sldId id="260" r:id="rId7"/>
    <p:sldId id="261" r:id="rId8"/>
    <p:sldId id="270" r:id="rId9"/>
    <p:sldId id="271" r:id="rId10"/>
    <p:sldId id="263" r:id="rId11"/>
    <p:sldId id="262" r:id="rId12"/>
    <p:sldId id="265" r:id="rId13"/>
    <p:sldId id="264" r:id="rId14"/>
    <p:sldId id="266" r:id="rId15"/>
    <p:sldId id="267" r:id="rId16"/>
    <p:sldId id="273" r:id="rId17"/>
    <p:sldId id="274" r:id="rId18"/>
    <p:sldId id="269"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70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83272" autoAdjust="0"/>
  </p:normalViewPr>
  <p:slideViewPr>
    <p:cSldViewPr>
      <p:cViewPr varScale="1">
        <p:scale>
          <a:sx n="90" d="100"/>
          <a:sy n="90" d="100"/>
        </p:scale>
        <p:origin x="-594" y="-114"/>
      </p:cViewPr>
      <p:guideLst>
        <p:guide orient="horz" pos="2160"/>
        <p:guide pos="2880"/>
      </p:guideLst>
    </p:cSldViewPr>
  </p:slideViewPr>
  <p:outlineViewPr>
    <p:cViewPr>
      <p:scale>
        <a:sx n="33" d="100"/>
        <a:sy n="33" d="100"/>
      </p:scale>
      <p:origin x="24"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BCC2B0C-983A-462A-BE08-8A349B7F9AF4}" type="datetimeFigureOut">
              <a:rPr lang="en-CA" smtClean="0"/>
              <a:t>2017-08-11</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8758735-B434-4CD5-82AB-15A6D00601EA}" type="slidenum">
              <a:rPr lang="en-CA" smtClean="0"/>
              <a:t>‹#›</a:t>
            </a:fld>
            <a:endParaRPr lang="en-CA"/>
          </a:p>
        </p:txBody>
      </p:sp>
    </p:spTree>
    <p:extLst>
      <p:ext uri="{BB962C8B-B14F-4D97-AF65-F5344CB8AC3E}">
        <p14:creationId xmlns:p14="http://schemas.microsoft.com/office/powerpoint/2010/main" val="16198571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Hi everyone, today I’ll be talking to</a:t>
            </a:r>
            <a:r>
              <a:rPr lang="en-CA" baseline="0" dirty="0" smtClean="0"/>
              <a:t> you about an incredibly useful tool for fieldwork. </a:t>
            </a:r>
            <a:r>
              <a:rPr lang="en-CA" baseline="0" dirty="0" err="1" smtClean="0"/>
              <a:t>Avenza</a:t>
            </a:r>
            <a:r>
              <a:rPr lang="en-CA" baseline="0" dirty="0" smtClean="0"/>
              <a:t> maps is a simple, easy to use app that will help prevent situations such as this…</a:t>
            </a:r>
            <a:endParaRPr lang="en-CA" dirty="0"/>
          </a:p>
        </p:txBody>
      </p:sp>
      <p:sp>
        <p:nvSpPr>
          <p:cNvPr id="4" name="Slide Number Placeholder 3"/>
          <p:cNvSpPr>
            <a:spLocks noGrp="1"/>
          </p:cNvSpPr>
          <p:nvPr>
            <p:ph type="sldNum" sz="quarter" idx="10"/>
          </p:nvPr>
        </p:nvSpPr>
        <p:spPr/>
        <p:txBody>
          <a:bodyPr/>
          <a:lstStyle/>
          <a:p>
            <a:fld id="{58758735-B434-4CD5-82AB-15A6D00601EA}" type="slidenum">
              <a:rPr lang="en-CA" smtClean="0"/>
              <a:t>1</a:t>
            </a:fld>
            <a:endParaRPr lang="en-CA"/>
          </a:p>
        </p:txBody>
      </p:sp>
    </p:spTree>
    <p:extLst>
      <p:ext uri="{BB962C8B-B14F-4D97-AF65-F5344CB8AC3E}">
        <p14:creationId xmlns:p14="http://schemas.microsoft.com/office/powerpoint/2010/main" val="1590711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I’m sure everyone here</a:t>
            </a:r>
            <a:r>
              <a:rPr lang="en-CA" baseline="0" dirty="0" smtClean="0"/>
              <a:t> can relate to spending way too much time scouring the bush for a field site which just doesn’t want to be found or trying to decipher confusing access notes that were made back when Trudeau Senior was prime minister. Luckily, </a:t>
            </a:r>
            <a:r>
              <a:rPr lang="en-CA" baseline="0" dirty="0" err="1" smtClean="0"/>
              <a:t>Avenza</a:t>
            </a:r>
            <a:r>
              <a:rPr lang="en-CA" baseline="0" dirty="0" smtClean="0"/>
              <a:t> is here to help</a:t>
            </a:r>
            <a:endParaRPr lang="en-CA" dirty="0"/>
          </a:p>
        </p:txBody>
      </p:sp>
      <p:sp>
        <p:nvSpPr>
          <p:cNvPr id="4" name="Slide Number Placeholder 3"/>
          <p:cNvSpPr>
            <a:spLocks noGrp="1"/>
          </p:cNvSpPr>
          <p:nvPr>
            <p:ph type="sldNum" sz="quarter" idx="10"/>
          </p:nvPr>
        </p:nvSpPr>
        <p:spPr/>
        <p:txBody>
          <a:bodyPr/>
          <a:lstStyle/>
          <a:p>
            <a:fld id="{58758735-B434-4CD5-82AB-15A6D00601EA}" type="slidenum">
              <a:rPr lang="en-CA" smtClean="0"/>
              <a:t>2</a:t>
            </a:fld>
            <a:endParaRPr lang="en-CA"/>
          </a:p>
        </p:txBody>
      </p:sp>
    </p:spTree>
    <p:extLst>
      <p:ext uri="{BB962C8B-B14F-4D97-AF65-F5344CB8AC3E}">
        <p14:creationId xmlns:p14="http://schemas.microsoft.com/office/powerpoint/2010/main" val="37798271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err="1" smtClean="0"/>
              <a:t>Avenza</a:t>
            </a:r>
            <a:r>
              <a:rPr lang="en-CA" dirty="0" smtClean="0"/>
              <a:t> is a really easy to use, straightforward</a:t>
            </a:r>
            <a:r>
              <a:rPr lang="en-CA" baseline="0" dirty="0" smtClean="0"/>
              <a:t> mapping tool that’s great for fieldwork. Using maps in the form of PDFs and </a:t>
            </a:r>
            <a:r>
              <a:rPr lang="en-CA" baseline="0" dirty="0" err="1" smtClean="0"/>
              <a:t>GeoTIFFs</a:t>
            </a:r>
            <a:r>
              <a:rPr lang="en-CA" baseline="0" dirty="0" smtClean="0"/>
              <a:t>, it can be used for navigation virtually anywhere. It will show you where you are on a given map that you create, taking a lot of the guesswork out of navigation. </a:t>
            </a:r>
            <a:r>
              <a:rPr lang="en-CA" baseline="0" dirty="0" smtClean="0"/>
              <a:t>Don’t </a:t>
            </a:r>
            <a:r>
              <a:rPr lang="en-CA" baseline="0" dirty="0" smtClean="0"/>
              <a:t>worry about not having access to internet or cell service, since it works using your device’s internal GPS and doesn’t require either of those things to accurately determine your location. This makes it perfect for finding your way to remote field sites without having to struggle with potentially outdated maps or access notes. </a:t>
            </a:r>
            <a:endParaRPr lang="en-CA" dirty="0"/>
          </a:p>
        </p:txBody>
      </p:sp>
      <p:sp>
        <p:nvSpPr>
          <p:cNvPr id="4" name="Slide Number Placeholder 3"/>
          <p:cNvSpPr>
            <a:spLocks noGrp="1"/>
          </p:cNvSpPr>
          <p:nvPr>
            <p:ph type="sldNum" sz="quarter" idx="10"/>
          </p:nvPr>
        </p:nvSpPr>
        <p:spPr/>
        <p:txBody>
          <a:bodyPr/>
          <a:lstStyle/>
          <a:p>
            <a:fld id="{58758735-B434-4CD5-82AB-15A6D00601EA}" type="slidenum">
              <a:rPr lang="en-CA" smtClean="0"/>
              <a:t>3</a:t>
            </a:fld>
            <a:endParaRPr lang="en-CA"/>
          </a:p>
        </p:txBody>
      </p:sp>
    </p:spTree>
    <p:extLst>
      <p:ext uri="{BB962C8B-B14F-4D97-AF65-F5344CB8AC3E}">
        <p14:creationId xmlns:p14="http://schemas.microsoft.com/office/powerpoint/2010/main" val="14437822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All you need to create your own georeferenced maps is a GIS program that can produce georeferenced PDFs</a:t>
            </a:r>
            <a:r>
              <a:rPr lang="en-CA" baseline="0" dirty="0" smtClean="0"/>
              <a:t> or </a:t>
            </a:r>
            <a:r>
              <a:rPr lang="en-CA" baseline="0" dirty="0" err="1" smtClean="0"/>
              <a:t>GeoTIFFs</a:t>
            </a:r>
            <a:r>
              <a:rPr lang="en-CA" baseline="0" dirty="0" smtClean="0"/>
              <a:t>. </a:t>
            </a:r>
            <a:r>
              <a:rPr lang="en-CA" baseline="0" dirty="0" err="1" smtClean="0"/>
              <a:t>iMap</a:t>
            </a:r>
            <a:r>
              <a:rPr lang="en-CA" baseline="0" dirty="0" smtClean="0"/>
              <a:t> BC and ArcMap are both great options, depending what you have access to and your intended goals. ArcMap is great if you have access to the right layers, but it’s quite an unwieldy program. </a:t>
            </a:r>
            <a:r>
              <a:rPr lang="en-CA" baseline="0" dirty="0" err="1" smtClean="0"/>
              <a:t>iMap</a:t>
            </a:r>
            <a:r>
              <a:rPr lang="en-CA" baseline="0" dirty="0" smtClean="0"/>
              <a:t> is a lot easier and quicker, but produces lower resolution and less detailed maps</a:t>
            </a:r>
            <a:endParaRPr lang="en-CA" dirty="0"/>
          </a:p>
        </p:txBody>
      </p:sp>
      <p:sp>
        <p:nvSpPr>
          <p:cNvPr id="4" name="Slide Number Placeholder 3"/>
          <p:cNvSpPr>
            <a:spLocks noGrp="1"/>
          </p:cNvSpPr>
          <p:nvPr>
            <p:ph type="sldNum" sz="quarter" idx="10"/>
          </p:nvPr>
        </p:nvSpPr>
        <p:spPr/>
        <p:txBody>
          <a:bodyPr/>
          <a:lstStyle/>
          <a:p>
            <a:fld id="{58758735-B434-4CD5-82AB-15A6D00601EA}" type="slidenum">
              <a:rPr lang="en-CA" smtClean="0"/>
              <a:t>4</a:t>
            </a:fld>
            <a:endParaRPr lang="en-CA"/>
          </a:p>
        </p:txBody>
      </p:sp>
    </p:spTree>
    <p:extLst>
      <p:ext uri="{BB962C8B-B14F-4D97-AF65-F5344CB8AC3E}">
        <p14:creationId xmlns:p14="http://schemas.microsoft.com/office/powerpoint/2010/main" val="16571348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CA" dirty="0" smtClean="0"/>
              <a:t>First, choose the area you want to map and the scale you want it at.</a:t>
            </a:r>
            <a:r>
              <a:rPr lang="en-CA" baseline="0" dirty="0" smtClean="0"/>
              <a:t> </a:t>
            </a:r>
            <a:r>
              <a:rPr lang="en-CA" dirty="0" smtClean="0"/>
              <a:t>You can find coordinates using the plot coordinates function in </a:t>
            </a:r>
            <a:r>
              <a:rPr lang="en-CA" dirty="0" err="1" smtClean="0"/>
              <a:t>iMap</a:t>
            </a:r>
            <a:r>
              <a:rPr lang="en-CA" dirty="0" smtClean="0"/>
              <a:t> or find coordinates function</a:t>
            </a:r>
            <a:r>
              <a:rPr lang="en-CA" baseline="0" dirty="0" smtClean="0"/>
              <a:t> in ArcMap</a:t>
            </a:r>
            <a:endParaRPr lang="en-CA" dirty="0"/>
          </a:p>
        </p:txBody>
      </p:sp>
      <p:sp>
        <p:nvSpPr>
          <p:cNvPr id="4" name="Slide Number Placeholder 3"/>
          <p:cNvSpPr>
            <a:spLocks noGrp="1"/>
          </p:cNvSpPr>
          <p:nvPr>
            <p:ph type="sldNum" sz="quarter" idx="10"/>
          </p:nvPr>
        </p:nvSpPr>
        <p:spPr/>
        <p:txBody>
          <a:bodyPr/>
          <a:lstStyle/>
          <a:p>
            <a:fld id="{58758735-B434-4CD5-82AB-15A6D00601EA}" type="slidenum">
              <a:rPr lang="en-CA" smtClean="0"/>
              <a:t>5</a:t>
            </a:fld>
            <a:endParaRPr lang="en-CA"/>
          </a:p>
        </p:txBody>
      </p:sp>
    </p:spTree>
    <p:extLst>
      <p:ext uri="{BB962C8B-B14F-4D97-AF65-F5344CB8AC3E}">
        <p14:creationId xmlns:p14="http://schemas.microsoft.com/office/powerpoint/2010/main" val="3511535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CA" dirty="0" smtClean="0"/>
              <a:t>In </a:t>
            </a:r>
            <a:r>
              <a:rPr lang="en-CA" dirty="0" err="1" smtClean="0"/>
              <a:t>iMap</a:t>
            </a:r>
            <a:r>
              <a:rPr lang="en-CA" dirty="0" smtClean="0"/>
              <a:t> you can add labels, points, and shapes to the map to mark features</a:t>
            </a:r>
          </a:p>
          <a:p>
            <a:endParaRPr lang="en-CA" dirty="0"/>
          </a:p>
        </p:txBody>
      </p:sp>
      <p:sp>
        <p:nvSpPr>
          <p:cNvPr id="4" name="Slide Number Placeholder 3"/>
          <p:cNvSpPr>
            <a:spLocks noGrp="1"/>
          </p:cNvSpPr>
          <p:nvPr>
            <p:ph type="sldNum" sz="quarter" idx="10"/>
          </p:nvPr>
        </p:nvSpPr>
        <p:spPr/>
        <p:txBody>
          <a:bodyPr/>
          <a:lstStyle/>
          <a:p>
            <a:fld id="{58758735-B434-4CD5-82AB-15A6D00601EA}" type="slidenum">
              <a:rPr lang="en-CA" smtClean="0"/>
              <a:t>6</a:t>
            </a:fld>
            <a:endParaRPr lang="en-CA"/>
          </a:p>
        </p:txBody>
      </p:sp>
    </p:spTree>
    <p:extLst>
      <p:ext uri="{BB962C8B-B14F-4D97-AF65-F5344CB8AC3E}">
        <p14:creationId xmlns:p14="http://schemas.microsoft.com/office/powerpoint/2010/main" val="19749025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CA" dirty="0" smtClean="0"/>
              <a:t>When you’re happy with your map, convert it to </a:t>
            </a:r>
            <a:r>
              <a:rPr lang="en-CA" dirty="0" err="1" smtClean="0"/>
              <a:t>GeoTIFF</a:t>
            </a:r>
            <a:r>
              <a:rPr lang="en-CA" dirty="0" smtClean="0"/>
              <a:t>/PDF format and add it to </a:t>
            </a:r>
            <a:r>
              <a:rPr lang="en-CA" dirty="0" err="1" smtClean="0"/>
              <a:t>Avenza</a:t>
            </a:r>
            <a:r>
              <a:rPr lang="en-CA" dirty="0" smtClean="0"/>
              <a:t>.</a:t>
            </a:r>
            <a:r>
              <a:rPr lang="en-CA" baseline="0" dirty="0" smtClean="0"/>
              <a:t> </a:t>
            </a:r>
            <a:r>
              <a:rPr lang="en-CA" sz="1200" dirty="0" smtClean="0"/>
              <a:t>In </a:t>
            </a:r>
            <a:r>
              <a:rPr lang="en-CA" sz="1200" dirty="0" err="1" smtClean="0"/>
              <a:t>iMap</a:t>
            </a:r>
            <a:r>
              <a:rPr lang="en-CA" sz="1200" dirty="0" smtClean="0"/>
              <a:t> this is done by selecting the generate </a:t>
            </a:r>
            <a:r>
              <a:rPr lang="en-CA" sz="1200" dirty="0" err="1" smtClean="0"/>
              <a:t>GeoTIFF</a:t>
            </a:r>
            <a:r>
              <a:rPr lang="en-CA" sz="1200" dirty="0" smtClean="0"/>
              <a:t> URL function</a:t>
            </a:r>
            <a:endParaRPr lang="en-CA" dirty="0"/>
          </a:p>
        </p:txBody>
      </p:sp>
      <p:sp>
        <p:nvSpPr>
          <p:cNvPr id="4" name="Slide Number Placeholder 3"/>
          <p:cNvSpPr>
            <a:spLocks noGrp="1"/>
          </p:cNvSpPr>
          <p:nvPr>
            <p:ph type="sldNum" sz="quarter" idx="10"/>
          </p:nvPr>
        </p:nvSpPr>
        <p:spPr/>
        <p:txBody>
          <a:bodyPr/>
          <a:lstStyle/>
          <a:p>
            <a:fld id="{58758735-B434-4CD5-82AB-15A6D00601EA}" type="slidenum">
              <a:rPr lang="en-CA" smtClean="0"/>
              <a:t>7</a:t>
            </a:fld>
            <a:endParaRPr lang="en-CA"/>
          </a:p>
        </p:txBody>
      </p:sp>
    </p:spTree>
    <p:extLst>
      <p:ext uri="{BB962C8B-B14F-4D97-AF65-F5344CB8AC3E}">
        <p14:creationId xmlns:p14="http://schemas.microsoft.com/office/powerpoint/2010/main" val="14990888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CA" dirty="0" smtClean="0"/>
              <a:t>If you’re using ArcMap, use the export map function</a:t>
            </a:r>
          </a:p>
          <a:p>
            <a:endParaRPr lang="en-CA" dirty="0"/>
          </a:p>
        </p:txBody>
      </p:sp>
      <p:sp>
        <p:nvSpPr>
          <p:cNvPr id="4" name="Slide Number Placeholder 3"/>
          <p:cNvSpPr>
            <a:spLocks noGrp="1"/>
          </p:cNvSpPr>
          <p:nvPr>
            <p:ph type="sldNum" sz="quarter" idx="10"/>
          </p:nvPr>
        </p:nvSpPr>
        <p:spPr/>
        <p:txBody>
          <a:bodyPr/>
          <a:lstStyle/>
          <a:p>
            <a:fld id="{58758735-B434-4CD5-82AB-15A6D00601EA}" type="slidenum">
              <a:rPr lang="en-CA" smtClean="0"/>
              <a:t>8</a:t>
            </a:fld>
            <a:endParaRPr lang="en-CA"/>
          </a:p>
        </p:txBody>
      </p:sp>
    </p:spTree>
    <p:extLst>
      <p:ext uri="{BB962C8B-B14F-4D97-AF65-F5344CB8AC3E}">
        <p14:creationId xmlns:p14="http://schemas.microsoft.com/office/powerpoint/2010/main" val="31569734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This will bring up a screen that allows you to export</a:t>
            </a:r>
            <a:r>
              <a:rPr lang="en-CA" baseline="0" dirty="0" smtClean="0"/>
              <a:t> the map to pdf and make adjustments in terms of PDF quality</a:t>
            </a:r>
            <a:endParaRPr lang="en-CA" dirty="0"/>
          </a:p>
        </p:txBody>
      </p:sp>
      <p:sp>
        <p:nvSpPr>
          <p:cNvPr id="4" name="Slide Number Placeholder 3"/>
          <p:cNvSpPr>
            <a:spLocks noGrp="1"/>
          </p:cNvSpPr>
          <p:nvPr>
            <p:ph type="sldNum" sz="quarter" idx="10"/>
          </p:nvPr>
        </p:nvSpPr>
        <p:spPr/>
        <p:txBody>
          <a:bodyPr/>
          <a:lstStyle/>
          <a:p>
            <a:fld id="{58758735-B434-4CD5-82AB-15A6D00601EA}" type="slidenum">
              <a:rPr lang="en-CA" smtClean="0"/>
              <a:t>9</a:t>
            </a:fld>
            <a:endParaRPr lang="en-CA"/>
          </a:p>
        </p:txBody>
      </p:sp>
    </p:spTree>
    <p:extLst>
      <p:ext uri="{BB962C8B-B14F-4D97-AF65-F5344CB8AC3E}">
        <p14:creationId xmlns:p14="http://schemas.microsoft.com/office/powerpoint/2010/main" val="9391531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Once you’ve got the URL or file, enter it into </a:t>
            </a:r>
            <a:r>
              <a:rPr lang="en-CA" dirty="0" err="1" smtClean="0"/>
              <a:t>Avenza</a:t>
            </a:r>
            <a:r>
              <a:rPr lang="en-CA" dirty="0" smtClean="0"/>
              <a:t>. With </a:t>
            </a:r>
            <a:r>
              <a:rPr lang="en-CA" dirty="0" err="1" smtClean="0"/>
              <a:t>iMap</a:t>
            </a:r>
            <a:r>
              <a:rPr lang="en-CA" dirty="0" smtClean="0"/>
              <a:t> you can easily</a:t>
            </a:r>
            <a:r>
              <a:rPr lang="en-CA" baseline="0" dirty="0" smtClean="0"/>
              <a:t> enter the URL you just generated. For Arc and other GIS programs, you can transfer the PDF file to </a:t>
            </a:r>
            <a:r>
              <a:rPr lang="en-CA" baseline="0" dirty="0" err="1" smtClean="0"/>
              <a:t>Avenza</a:t>
            </a:r>
            <a:r>
              <a:rPr lang="en-CA" baseline="0" dirty="0" smtClean="0"/>
              <a:t> using iTunes file sharing or </a:t>
            </a:r>
            <a:r>
              <a:rPr lang="en-CA" baseline="0" dirty="0" err="1" smtClean="0"/>
              <a:t>dropbox</a:t>
            </a:r>
            <a:endParaRPr lang="en-CA" dirty="0"/>
          </a:p>
        </p:txBody>
      </p:sp>
      <p:sp>
        <p:nvSpPr>
          <p:cNvPr id="4" name="Slide Number Placeholder 3"/>
          <p:cNvSpPr>
            <a:spLocks noGrp="1"/>
          </p:cNvSpPr>
          <p:nvPr>
            <p:ph type="sldNum" sz="quarter" idx="10"/>
          </p:nvPr>
        </p:nvSpPr>
        <p:spPr/>
        <p:txBody>
          <a:bodyPr/>
          <a:lstStyle/>
          <a:p>
            <a:fld id="{58758735-B434-4CD5-82AB-15A6D00601EA}" type="slidenum">
              <a:rPr lang="en-CA" smtClean="0"/>
              <a:t>10</a:t>
            </a:fld>
            <a:endParaRPr lang="en-CA"/>
          </a:p>
        </p:txBody>
      </p:sp>
    </p:spTree>
    <p:extLst>
      <p:ext uri="{BB962C8B-B14F-4D97-AF65-F5344CB8AC3E}">
        <p14:creationId xmlns:p14="http://schemas.microsoft.com/office/powerpoint/2010/main" val="30240810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CA" dirty="0" smtClean="0"/>
              <a:t>Now that you have your map loaded, you can rename it, add layers, and view your location with respect to the map</a:t>
            </a:r>
          </a:p>
          <a:p>
            <a:endParaRPr lang="en-CA" dirty="0"/>
          </a:p>
        </p:txBody>
      </p:sp>
      <p:sp>
        <p:nvSpPr>
          <p:cNvPr id="4" name="Slide Number Placeholder 3"/>
          <p:cNvSpPr>
            <a:spLocks noGrp="1"/>
          </p:cNvSpPr>
          <p:nvPr>
            <p:ph type="sldNum" sz="quarter" idx="10"/>
          </p:nvPr>
        </p:nvSpPr>
        <p:spPr/>
        <p:txBody>
          <a:bodyPr/>
          <a:lstStyle/>
          <a:p>
            <a:fld id="{58758735-B434-4CD5-82AB-15A6D00601EA}" type="slidenum">
              <a:rPr lang="en-CA" smtClean="0"/>
              <a:t>11</a:t>
            </a:fld>
            <a:endParaRPr lang="en-CA"/>
          </a:p>
        </p:txBody>
      </p:sp>
    </p:spTree>
    <p:extLst>
      <p:ext uri="{BB962C8B-B14F-4D97-AF65-F5344CB8AC3E}">
        <p14:creationId xmlns:p14="http://schemas.microsoft.com/office/powerpoint/2010/main" val="2660839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You can</a:t>
            </a:r>
            <a:r>
              <a:rPr lang="en-CA" baseline="0" dirty="0" smtClean="0"/>
              <a:t> also record GPS tracks, find coordinates on the map, and measure distances. The blue dot outlined in white represents your location, the solid blue dot is the AMAT site which we marked in </a:t>
            </a:r>
            <a:r>
              <a:rPr lang="en-CA" baseline="0" dirty="0" err="1" smtClean="0"/>
              <a:t>iMap</a:t>
            </a:r>
            <a:r>
              <a:rPr lang="en-CA" baseline="0" dirty="0" smtClean="0"/>
              <a:t>. </a:t>
            </a:r>
            <a:endParaRPr lang="en-CA" dirty="0"/>
          </a:p>
        </p:txBody>
      </p:sp>
      <p:sp>
        <p:nvSpPr>
          <p:cNvPr id="4" name="Slide Number Placeholder 3"/>
          <p:cNvSpPr>
            <a:spLocks noGrp="1"/>
          </p:cNvSpPr>
          <p:nvPr>
            <p:ph type="sldNum" sz="quarter" idx="10"/>
          </p:nvPr>
        </p:nvSpPr>
        <p:spPr/>
        <p:txBody>
          <a:bodyPr/>
          <a:lstStyle/>
          <a:p>
            <a:fld id="{58758735-B434-4CD5-82AB-15A6D00601EA}" type="slidenum">
              <a:rPr lang="en-CA" smtClean="0"/>
              <a:t>12</a:t>
            </a:fld>
            <a:endParaRPr lang="en-CA"/>
          </a:p>
        </p:txBody>
      </p:sp>
    </p:spTree>
    <p:extLst>
      <p:ext uri="{BB962C8B-B14F-4D97-AF65-F5344CB8AC3E}">
        <p14:creationId xmlns:p14="http://schemas.microsoft.com/office/powerpoint/2010/main" val="13428284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You can add and edit </a:t>
            </a:r>
            <a:r>
              <a:rPr lang="en-CA" dirty="0" err="1" smtClean="0"/>
              <a:t>placemarks</a:t>
            </a:r>
            <a:r>
              <a:rPr lang="en-CA" baseline="0" dirty="0" smtClean="0"/>
              <a:t> at specific coordinates if you want to mark anything on the map after you’ve loaded it in </a:t>
            </a:r>
            <a:r>
              <a:rPr lang="en-CA" baseline="0" dirty="0" err="1" smtClean="0"/>
              <a:t>Avenza</a:t>
            </a:r>
            <a:endParaRPr lang="en-CA" dirty="0"/>
          </a:p>
        </p:txBody>
      </p:sp>
      <p:sp>
        <p:nvSpPr>
          <p:cNvPr id="4" name="Slide Number Placeholder 3"/>
          <p:cNvSpPr>
            <a:spLocks noGrp="1"/>
          </p:cNvSpPr>
          <p:nvPr>
            <p:ph type="sldNum" sz="quarter" idx="10"/>
          </p:nvPr>
        </p:nvSpPr>
        <p:spPr/>
        <p:txBody>
          <a:bodyPr/>
          <a:lstStyle/>
          <a:p>
            <a:fld id="{58758735-B434-4CD5-82AB-15A6D00601EA}" type="slidenum">
              <a:rPr lang="en-CA" smtClean="0"/>
              <a:t>13</a:t>
            </a:fld>
            <a:endParaRPr lang="en-CA"/>
          </a:p>
        </p:txBody>
      </p:sp>
    </p:spTree>
    <p:extLst>
      <p:ext uri="{BB962C8B-B14F-4D97-AF65-F5344CB8AC3E}">
        <p14:creationId xmlns:p14="http://schemas.microsoft.com/office/powerpoint/2010/main" val="287015773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It will also show </a:t>
            </a:r>
            <a:r>
              <a:rPr lang="en-CA" baseline="0" dirty="0" smtClean="0"/>
              <a:t>you the distance and direction to any given map</a:t>
            </a:r>
            <a:endParaRPr lang="en-CA" dirty="0"/>
          </a:p>
        </p:txBody>
      </p:sp>
      <p:sp>
        <p:nvSpPr>
          <p:cNvPr id="4" name="Slide Number Placeholder 3"/>
          <p:cNvSpPr>
            <a:spLocks noGrp="1"/>
          </p:cNvSpPr>
          <p:nvPr>
            <p:ph type="sldNum" sz="quarter" idx="10"/>
          </p:nvPr>
        </p:nvSpPr>
        <p:spPr/>
        <p:txBody>
          <a:bodyPr/>
          <a:lstStyle/>
          <a:p>
            <a:fld id="{58758735-B434-4CD5-82AB-15A6D00601EA}" type="slidenum">
              <a:rPr lang="en-CA" smtClean="0"/>
              <a:t>14</a:t>
            </a:fld>
            <a:endParaRPr lang="en-CA"/>
          </a:p>
        </p:txBody>
      </p:sp>
    </p:spTree>
    <p:extLst>
      <p:ext uri="{BB962C8B-B14F-4D97-AF65-F5344CB8AC3E}">
        <p14:creationId xmlns:p14="http://schemas.microsoft.com/office/powerpoint/2010/main" val="18539549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Some important considerations</a:t>
            </a:r>
            <a:r>
              <a:rPr lang="en-CA" baseline="0" dirty="0" smtClean="0"/>
              <a:t> when making maps in </a:t>
            </a:r>
            <a:r>
              <a:rPr lang="en-CA" baseline="0" dirty="0" err="1" smtClean="0"/>
              <a:t>Avenza</a:t>
            </a:r>
            <a:r>
              <a:rPr lang="en-CA" baseline="0" dirty="0" smtClean="0"/>
              <a:t>. </a:t>
            </a:r>
            <a:endParaRPr lang="en-CA" dirty="0"/>
          </a:p>
        </p:txBody>
      </p:sp>
      <p:sp>
        <p:nvSpPr>
          <p:cNvPr id="4" name="Slide Number Placeholder 3"/>
          <p:cNvSpPr>
            <a:spLocks noGrp="1"/>
          </p:cNvSpPr>
          <p:nvPr>
            <p:ph type="sldNum" sz="quarter" idx="10"/>
          </p:nvPr>
        </p:nvSpPr>
        <p:spPr/>
        <p:txBody>
          <a:bodyPr/>
          <a:lstStyle/>
          <a:p>
            <a:fld id="{58758735-B434-4CD5-82AB-15A6D00601EA}" type="slidenum">
              <a:rPr lang="en-CA" smtClean="0"/>
              <a:t>15</a:t>
            </a:fld>
            <a:endParaRPr lang="en-CA"/>
          </a:p>
        </p:txBody>
      </p:sp>
    </p:spTree>
    <p:extLst>
      <p:ext uri="{BB962C8B-B14F-4D97-AF65-F5344CB8AC3E}">
        <p14:creationId xmlns:p14="http://schemas.microsoft.com/office/powerpoint/2010/main" val="48177241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aseline="0" dirty="0" smtClean="0"/>
              <a:t>The BC government roads layer in </a:t>
            </a:r>
            <a:r>
              <a:rPr lang="en-CA" baseline="0" dirty="0" err="1" smtClean="0"/>
              <a:t>iMap</a:t>
            </a:r>
            <a:r>
              <a:rPr lang="en-CA" baseline="0" dirty="0" smtClean="0"/>
              <a:t> shows forest service roads in the most detail. Its different than the default streets layer, so look out for that if you can’t see any forest service roads around the field site. If you’re making a map of a route to a field site, try to include as much of the route as possible for ease of navigation.</a:t>
            </a:r>
            <a:endParaRPr lang="en-CA" dirty="0"/>
          </a:p>
        </p:txBody>
      </p:sp>
      <p:sp>
        <p:nvSpPr>
          <p:cNvPr id="4" name="Slide Number Placeholder 3"/>
          <p:cNvSpPr>
            <a:spLocks noGrp="1"/>
          </p:cNvSpPr>
          <p:nvPr>
            <p:ph type="sldNum" sz="quarter" idx="10"/>
          </p:nvPr>
        </p:nvSpPr>
        <p:spPr/>
        <p:txBody>
          <a:bodyPr/>
          <a:lstStyle/>
          <a:p>
            <a:fld id="{58758735-B434-4CD5-82AB-15A6D00601EA}" type="slidenum">
              <a:rPr lang="en-CA" smtClean="0"/>
              <a:t>16</a:t>
            </a:fld>
            <a:endParaRPr lang="en-CA"/>
          </a:p>
        </p:txBody>
      </p:sp>
    </p:spTree>
    <p:extLst>
      <p:ext uri="{BB962C8B-B14F-4D97-AF65-F5344CB8AC3E}">
        <p14:creationId xmlns:p14="http://schemas.microsoft.com/office/powerpoint/2010/main" val="282712694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CA" baseline="0" dirty="0" smtClean="0"/>
              <a:t>As you zoom out in </a:t>
            </a:r>
            <a:r>
              <a:rPr lang="en-CA" baseline="0" dirty="0" err="1" smtClean="0"/>
              <a:t>iMap</a:t>
            </a:r>
            <a:r>
              <a:rPr lang="en-CA" baseline="0" dirty="0" smtClean="0"/>
              <a:t>, the forest service road will disappear at a certain scale whereas forest roads can be viewed at all scales in Arc. This can be helpful for sites which are far away from major highways or towns. It can also produce higher resolution maps, which look nice. On the other hand, it’s a lot slower and harder to work with than </a:t>
            </a:r>
            <a:r>
              <a:rPr lang="en-CA" baseline="0" dirty="0" err="1" smtClean="0"/>
              <a:t>iMap</a:t>
            </a:r>
            <a:r>
              <a:rPr lang="en-CA" baseline="0" dirty="0" smtClean="0"/>
              <a:t>. Also, you can’t always trust that the coordinates in the access notes are accurate, so take that with a grain of salt and be aware that the site may not be exactly where it says on the map. </a:t>
            </a:r>
            <a:endParaRPr lang="en-CA" dirty="0" smtClean="0"/>
          </a:p>
          <a:p>
            <a:endParaRPr lang="en-CA" dirty="0"/>
          </a:p>
        </p:txBody>
      </p:sp>
      <p:sp>
        <p:nvSpPr>
          <p:cNvPr id="4" name="Slide Number Placeholder 3"/>
          <p:cNvSpPr>
            <a:spLocks noGrp="1"/>
          </p:cNvSpPr>
          <p:nvPr>
            <p:ph type="sldNum" sz="quarter" idx="10"/>
          </p:nvPr>
        </p:nvSpPr>
        <p:spPr/>
        <p:txBody>
          <a:bodyPr/>
          <a:lstStyle/>
          <a:p>
            <a:fld id="{58758735-B434-4CD5-82AB-15A6D00601EA}" type="slidenum">
              <a:rPr lang="en-CA" smtClean="0"/>
              <a:t>17</a:t>
            </a:fld>
            <a:endParaRPr lang="en-CA"/>
          </a:p>
        </p:txBody>
      </p:sp>
    </p:spTree>
    <p:extLst>
      <p:ext uri="{BB962C8B-B14F-4D97-AF65-F5344CB8AC3E}">
        <p14:creationId xmlns:p14="http://schemas.microsoft.com/office/powerpoint/2010/main" val="191058515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58758735-B434-4CD5-82AB-15A6D00601EA}" type="slidenum">
              <a:rPr lang="en-CA" smtClean="0"/>
              <a:t>18</a:t>
            </a:fld>
            <a:endParaRPr lang="en-CA"/>
          </a:p>
        </p:txBody>
      </p:sp>
    </p:spTree>
    <p:extLst>
      <p:ext uri="{BB962C8B-B14F-4D97-AF65-F5344CB8AC3E}">
        <p14:creationId xmlns:p14="http://schemas.microsoft.com/office/powerpoint/2010/main" val="1590711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C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CA"/>
          </a:p>
        </p:txBody>
      </p:sp>
      <p:sp>
        <p:nvSpPr>
          <p:cNvPr id="4" name="Date Placeholder 3"/>
          <p:cNvSpPr>
            <a:spLocks noGrp="1"/>
          </p:cNvSpPr>
          <p:nvPr>
            <p:ph type="dt" sz="half" idx="10"/>
          </p:nvPr>
        </p:nvSpPr>
        <p:spPr/>
        <p:txBody>
          <a:bodyPr/>
          <a:lstStyle/>
          <a:p>
            <a:fld id="{6E3F7894-10E0-4CCB-B632-F3F563F46945}" type="datetimeFigureOut">
              <a:rPr lang="en-CA" smtClean="0"/>
              <a:t>2017-08-11</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0C205483-9DF6-469C-8B01-63E56F8B01A7}" type="slidenum">
              <a:rPr lang="en-CA" smtClean="0"/>
              <a:t>‹#›</a:t>
            </a:fld>
            <a:endParaRPr lang="en-CA"/>
          </a:p>
        </p:txBody>
      </p:sp>
    </p:spTree>
    <p:extLst>
      <p:ext uri="{BB962C8B-B14F-4D97-AF65-F5344CB8AC3E}">
        <p14:creationId xmlns:p14="http://schemas.microsoft.com/office/powerpoint/2010/main" val="1540537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6E3F7894-10E0-4CCB-B632-F3F563F46945}" type="datetimeFigureOut">
              <a:rPr lang="en-CA" smtClean="0"/>
              <a:t>2017-08-11</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0C205483-9DF6-469C-8B01-63E56F8B01A7}" type="slidenum">
              <a:rPr lang="en-CA" smtClean="0"/>
              <a:t>‹#›</a:t>
            </a:fld>
            <a:endParaRPr lang="en-CA"/>
          </a:p>
        </p:txBody>
      </p:sp>
    </p:spTree>
    <p:extLst>
      <p:ext uri="{BB962C8B-B14F-4D97-AF65-F5344CB8AC3E}">
        <p14:creationId xmlns:p14="http://schemas.microsoft.com/office/powerpoint/2010/main" val="15042322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C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E3F7894-10E0-4CCB-B632-F3F563F46945}" type="datetimeFigureOut">
              <a:rPr lang="en-CA" smtClean="0"/>
              <a:t>2017-08-11</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0C205483-9DF6-469C-8B01-63E56F8B01A7}" type="slidenum">
              <a:rPr lang="en-CA" smtClean="0"/>
              <a:t>‹#›</a:t>
            </a:fld>
            <a:endParaRPr lang="en-CA"/>
          </a:p>
        </p:txBody>
      </p:sp>
    </p:spTree>
    <p:extLst>
      <p:ext uri="{BB962C8B-B14F-4D97-AF65-F5344CB8AC3E}">
        <p14:creationId xmlns:p14="http://schemas.microsoft.com/office/powerpoint/2010/main" val="2412902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Date Placeholder 4"/>
          <p:cNvSpPr>
            <a:spLocks noGrp="1"/>
          </p:cNvSpPr>
          <p:nvPr>
            <p:ph type="dt" sz="half" idx="10"/>
          </p:nvPr>
        </p:nvSpPr>
        <p:spPr/>
        <p:txBody>
          <a:bodyPr/>
          <a:lstStyle/>
          <a:p>
            <a:fld id="{6E3F7894-10E0-4CCB-B632-F3F563F46945}" type="datetimeFigureOut">
              <a:rPr lang="en-CA" smtClean="0"/>
              <a:t>2017-08-11</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0C205483-9DF6-469C-8B01-63E56F8B01A7}" type="slidenum">
              <a:rPr lang="en-CA" smtClean="0"/>
              <a:t>‹#›</a:t>
            </a:fld>
            <a:endParaRPr lang="en-CA"/>
          </a:p>
        </p:txBody>
      </p:sp>
    </p:spTree>
    <p:extLst>
      <p:ext uri="{BB962C8B-B14F-4D97-AF65-F5344CB8AC3E}">
        <p14:creationId xmlns:p14="http://schemas.microsoft.com/office/powerpoint/2010/main" val="13581445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7" name="Date Placeholder 6"/>
          <p:cNvSpPr>
            <a:spLocks noGrp="1"/>
          </p:cNvSpPr>
          <p:nvPr>
            <p:ph type="dt" sz="half" idx="10"/>
          </p:nvPr>
        </p:nvSpPr>
        <p:spPr/>
        <p:txBody>
          <a:bodyPr/>
          <a:lstStyle/>
          <a:p>
            <a:fld id="{6E3F7894-10E0-4CCB-B632-F3F563F46945}" type="datetimeFigureOut">
              <a:rPr lang="en-CA" smtClean="0"/>
              <a:t>2017-08-11</a:t>
            </a:fld>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0C205483-9DF6-469C-8B01-63E56F8B01A7}" type="slidenum">
              <a:rPr lang="en-CA" smtClean="0"/>
              <a:t>‹#›</a:t>
            </a:fld>
            <a:endParaRPr lang="en-CA"/>
          </a:p>
        </p:txBody>
      </p:sp>
    </p:spTree>
    <p:extLst>
      <p:ext uri="{BB962C8B-B14F-4D97-AF65-F5344CB8AC3E}">
        <p14:creationId xmlns:p14="http://schemas.microsoft.com/office/powerpoint/2010/main" val="30580564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Date Placeholder 2"/>
          <p:cNvSpPr>
            <a:spLocks noGrp="1"/>
          </p:cNvSpPr>
          <p:nvPr>
            <p:ph type="dt" sz="half" idx="10"/>
          </p:nvPr>
        </p:nvSpPr>
        <p:spPr/>
        <p:txBody>
          <a:bodyPr/>
          <a:lstStyle/>
          <a:p>
            <a:fld id="{6E3F7894-10E0-4CCB-B632-F3F563F46945}" type="datetimeFigureOut">
              <a:rPr lang="en-CA" smtClean="0"/>
              <a:t>2017-08-11</a:t>
            </a:fld>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0C205483-9DF6-469C-8B01-63E56F8B01A7}" type="slidenum">
              <a:rPr lang="en-CA" smtClean="0"/>
              <a:t>‹#›</a:t>
            </a:fld>
            <a:endParaRPr lang="en-CA"/>
          </a:p>
        </p:txBody>
      </p:sp>
    </p:spTree>
    <p:extLst>
      <p:ext uri="{BB962C8B-B14F-4D97-AF65-F5344CB8AC3E}">
        <p14:creationId xmlns:p14="http://schemas.microsoft.com/office/powerpoint/2010/main" val="27467147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E3F7894-10E0-4CCB-B632-F3F563F46945}" type="datetimeFigureOut">
              <a:rPr lang="en-CA" smtClean="0"/>
              <a:t>2017-08-11</a:t>
            </a:fld>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fld id="{0C205483-9DF6-469C-8B01-63E56F8B01A7}" type="slidenum">
              <a:rPr lang="en-CA" smtClean="0"/>
              <a:t>‹#›</a:t>
            </a:fld>
            <a:endParaRPr lang="en-CA"/>
          </a:p>
        </p:txBody>
      </p:sp>
    </p:spTree>
    <p:extLst>
      <p:ext uri="{BB962C8B-B14F-4D97-AF65-F5344CB8AC3E}">
        <p14:creationId xmlns:p14="http://schemas.microsoft.com/office/powerpoint/2010/main" val="1182295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E3F7894-10E0-4CCB-B632-F3F563F46945}" type="datetimeFigureOut">
              <a:rPr lang="en-CA" smtClean="0"/>
              <a:t>2017-08-11</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0C205483-9DF6-469C-8B01-63E56F8B01A7}" type="slidenum">
              <a:rPr lang="en-CA" smtClean="0"/>
              <a:t>‹#›</a:t>
            </a:fld>
            <a:endParaRPr lang="en-CA"/>
          </a:p>
        </p:txBody>
      </p:sp>
    </p:spTree>
    <p:extLst>
      <p:ext uri="{BB962C8B-B14F-4D97-AF65-F5344CB8AC3E}">
        <p14:creationId xmlns:p14="http://schemas.microsoft.com/office/powerpoint/2010/main" val="12498280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E3F7894-10E0-4CCB-B632-F3F563F46945}" type="datetimeFigureOut">
              <a:rPr lang="en-CA" smtClean="0"/>
              <a:t>2017-08-11</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0C205483-9DF6-469C-8B01-63E56F8B01A7}" type="slidenum">
              <a:rPr lang="en-CA" smtClean="0"/>
              <a:t>‹#›</a:t>
            </a:fld>
            <a:endParaRPr lang="en-CA"/>
          </a:p>
        </p:txBody>
      </p:sp>
    </p:spTree>
    <p:extLst>
      <p:ext uri="{BB962C8B-B14F-4D97-AF65-F5344CB8AC3E}">
        <p14:creationId xmlns:p14="http://schemas.microsoft.com/office/powerpoint/2010/main" val="14176501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6E3F7894-10E0-4CCB-B632-F3F563F46945}" type="datetimeFigureOut">
              <a:rPr lang="en-CA" smtClean="0"/>
              <a:t>2017-08-11</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0C205483-9DF6-469C-8B01-63E56F8B01A7}" type="slidenum">
              <a:rPr lang="en-CA" smtClean="0"/>
              <a:t>‹#›</a:t>
            </a:fld>
            <a:endParaRPr lang="en-CA"/>
          </a:p>
        </p:txBody>
      </p:sp>
    </p:spTree>
    <p:extLst>
      <p:ext uri="{BB962C8B-B14F-4D97-AF65-F5344CB8AC3E}">
        <p14:creationId xmlns:p14="http://schemas.microsoft.com/office/powerpoint/2010/main" val="25254162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6E3F7894-10E0-4CCB-B632-F3F563F46945}" type="datetimeFigureOut">
              <a:rPr lang="en-CA" smtClean="0"/>
              <a:t>2017-08-11</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0C205483-9DF6-469C-8B01-63E56F8B01A7}" type="slidenum">
              <a:rPr lang="en-CA" smtClean="0"/>
              <a:t>‹#›</a:t>
            </a:fld>
            <a:endParaRPr lang="en-CA"/>
          </a:p>
        </p:txBody>
      </p:sp>
    </p:spTree>
    <p:extLst>
      <p:ext uri="{BB962C8B-B14F-4D97-AF65-F5344CB8AC3E}">
        <p14:creationId xmlns:p14="http://schemas.microsoft.com/office/powerpoint/2010/main" val="5216642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C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E3F7894-10E0-4CCB-B632-F3F563F46945}" type="datetimeFigureOut">
              <a:rPr lang="en-CA" smtClean="0"/>
              <a:t>2017-08-11</a:t>
            </a:fld>
            <a:endParaRPr lang="en-CA"/>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205483-9DF6-469C-8B01-63E56F8B01A7}" type="slidenum">
              <a:rPr lang="en-CA" smtClean="0"/>
              <a:t>‹#›</a:t>
            </a:fld>
            <a:endParaRPr lang="en-CA"/>
          </a:p>
        </p:txBody>
      </p:sp>
    </p:spTree>
    <p:extLst>
      <p:ext uri="{BB962C8B-B14F-4D97-AF65-F5344CB8AC3E}">
        <p14:creationId xmlns:p14="http://schemas.microsoft.com/office/powerpoint/2010/main" val="352330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png"/></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90572"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1475656" y="1772816"/>
            <a:ext cx="6192688" cy="2376264"/>
          </a:xfrm>
          <a:prstGeom prst="rec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 name="Title 1"/>
          <p:cNvSpPr>
            <a:spLocks noGrp="1"/>
          </p:cNvSpPr>
          <p:nvPr>
            <p:ph type="ctrTitle"/>
          </p:nvPr>
        </p:nvSpPr>
        <p:spPr/>
        <p:txBody>
          <a:bodyPr/>
          <a:lstStyle/>
          <a:p>
            <a:r>
              <a:rPr lang="en-CA" dirty="0" smtClean="0"/>
              <a:t>Using </a:t>
            </a:r>
            <a:r>
              <a:rPr lang="en-CA" dirty="0" err="1" smtClean="0"/>
              <a:t>Avenza</a:t>
            </a:r>
            <a:r>
              <a:rPr lang="en-CA" dirty="0" smtClean="0"/>
              <a:t> Maps</a:t>
            </a:r>
            <a:endParaRPr lang="en-CA" dirty="0"/>
          </a:p>
        </p:txBody>
      </p:sp>
    </p:spTree>
    <p:extLst>
      <p:ext uri="{BB962C8B-B14F-4D97-AF65-F5344CB8AC3E}">
        <p14:creationId xmlns:p14="http://schemas.microsoft.com/office/powerpoint/2010/main" val="28155531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sp>
        <p:nvSpPr>
          <p:cNvPr id="3" name="Content Placeholder 2"/>
          <p:cNvSpPr>
            <a:spLocks noGrp="1"/>
          </p:cNvSpPr>
          <p:nvPr>
            <p:ph idx="1"/>
          </p:nvPr>
        </p:nvSpPr>
        <p:spPr/>
        <p:txBody>
          <a:bodyPr/>
          <a:lstStyle/>
          <a:p>
            <a:endParaRPr lang="en-CA"/>
          </a:p>
        </p:txBody>
      </p:sp>
      <p:pic>
        <p:nvPicPr>
          <p:cNvPr id="1026" name="Picture 2" descr="C:\Users\CBALLANT\AppData\Local\Microsoft\Windows\Temporary Internet Files\Content.Outlook\JKHP8KR6\IMG_9266.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Rounded Rectangular Callout 3"/>
          <p:cNvSpPr/>
          <p:nvPr/>
        </p:nvSpPr>
        <p:spPr>
          <a:xfrm>
            <a:off x="4283968" y="2492896"/>
            <a:ext cx="2025390" cy="909302"/>
          </a:xfrm>
          <a:prstGeom prst="wedgeRoundRectCallout">
            <a:avLst/>
          </a:prstGeom>
          <a:solidFill>
            <a:schemeClr val="bg2"/>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smtClean="0">
                <a:solidFill>
                  <a:schemeClr val="tx1"/>
                </a:solidFill>
              </a:rPr>
              <a:t>All these trees look the same</a:t>
            </a:r>
            <a:endParaRPr lang="en-CA" dirty="0">
              <a:solidFill>
                <a:schemeClr val="tx1"/>
              </a:solidFill>
            </a:endParaRPr>
          </a:p>
        </p:txBody>
      </p:sp>
    </p:spTree>
    <p:extLst>
      <p:ext uri="{BB962C8B-B14F-4D97-AF65-F5344CB8AC3E}">
        <p14:creationId xmlns:p14="http://schemas.microsoft.com/office/powerpoint/2010/main" val="35630052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1772816"/>
          </a:xfrm>
          <a:prstGeom prst="rect">
            <a:avLst/>
          </a:prstGeom>
          <a:solidFill>
            <a:schemeClr val="bg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 name="Title 1"/>
          <p:cNvSpPr>
            <a:spLocks noGrp="1"/>
          </p:cNvSpPr>
          <p:nvPr>
            <p:ph type="title"/>
          </p:nvPr>
        </p:nvSpPr>
        <p:spPr/>
        <p:txBody>
          <a:bodyPr/>
          <a:lstStyle/>
          <a:p>
            <a:r>
              <a:rPr lang="en-CA" dirty="0" smtClean="0"/>
              <a:t>First: What is </a:t>
            </a:r>
            <a:r>
              <a:rPr lang="en-CA" dirty="0" err="1" smtClean="0"/>
              <a:t>Avenza</a:t>
            </a:r>
            <a:r>
              <a:rPr lang="en-CA" dirty="0" smtClean="0"/>
              <a:t>?</a:t>
            </a:r>
            <a:endParaRPr lang="en-CA" dirty="0"/>
          </a:p>
        </p:txBody>
      </p:sp>
      <p:sp>
        <p:nvSpPr>
          <p:cNvPr id="3" name="Content Placeholder 2"/>
          <p:cNvSpPr>
            <a:spLocks noGrp="1"/>
          </p:cNvSpPr>
          <p:nvPr>
            <p:ph idx="1"/>
          </p:nvPr>
        </p:nvSpPr>
        <p:spPr>
          <a:xfrm>
            <a:off x="457200" y="2492896"/>
            <a:ext cx="8229600" cy="3921299"/>
          </a:xfrm>
        </p:spPr>
        <p:txBody>
          <a:bodyPr/>
          <a:lstStyle/>
          <a:p>
            <a:r>
              <a:rPr lang="en-CA" dirty="0" smtClean="0"/>
              <a:t>Straightforward mapping tool</a:t>
            </a:r>
          </a:p>
          <a:p>
            <a:r>
              <a:rPr lang="en-CA" dirty="0" smtClean="0"/>
              <a:t>Uses georeferenced PDFs or </a:t>
            </a:r>
            <a:r>
              <a:rPr lang="en-CA" dirty="0" err="1" smtClean="0"/>
              <a:t>GeoTIFFs</a:t>
            </a:r>
            <a:endParaRPr lang="en-CA" dirty="0" smtClean="0"/>
          </a:p>
          <a:p>
            <a:r>
              <a:rPr lang="en-CA" dirty="0" smtClean="0"/>
              <a:t>Works a bit like Google maps, but offline</a:t>
            </a:r>
            <a:endParaRPr lang="en-CA" dirty="0"/>
          </a:p>
        </p:txBody>
      </p:sp>
    </p:spTree>
    <p:extLst>
      <p:ext uri="{BB962C8B-B14F-4D97-AF65-F5344CB8AC3E}">
        <p14:creationId xmlns:p14="http://schemas.microsoft.com/office/powerpoint/2010/main" val="19191402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0" y="0"/>
            <a:ext cx="9144000" cy="1772816"/>
          </a:xfrm>
          <a:prstGeom prst="rec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 name="Title 1"/>
          <p:cNvSpPr>
            <a:spLocks noGrp="1"/>
          </p:cNvSpPr>
          <p:nvPr>
            <p:ph type="title"/>
          </p:nvPr>
        </p:nvSpPr>
        <p:spPr/>
        <p:txBody>
          <a:bodyPr/>
          <a:lstStyle/>
          <a:p>
            <a:r>
              <a:rPr lang="en-CA" dirty="0" smtClean="0"/>
              <a:t>What do you need?</a:t>
            </a:r>
            <a:endParaRPr lang="en-CA" dirty="0"/>
          </a:p>
        </p:txBody>
      </p:sp>
      <p:sp>
        <p:nvSpPr>
          <p:cNvPr id="3" name="Content Placeholder 2"/>
          <p:cNvSpPr>
            <a:spLocks noGrp="1"/>
          </p:cNvSpPr>
          <p:nvPr>
            <p:ph idx="1"/>
          </p:nvPr>
        </p:nvSpPr>
        <p:spPr>
          <a:xfrm>
            <a:off x="457200" y="2492896"/>
            <a:ext cx="8229600" cy="3633267"/>
          </a:xfrm>
        </p:spPr>
        <p:txBody>
          <a:bodyPr/>
          <a:lstStyle/>
          <a:p>
            <a:r>
              <a:rPr lang="en-CA" dirty="0" smtClean="0"/>
              <a:t>Any GIS program that can produce georeferenced PDFs or </a:t>
            </a:r>
            <a:r>
              <a:rPr lang="en-CA" dirty="0" err="1" smtClean="0"/>
              <a:t>GeoTIFFs</a:t>
            </a:r>
            <a:endParaRPr lang="en-CA" dirty="0" smtClean="0"/>
          </a:p>
          <a:p>
            <a:r>
              <a:rPr lang="en-CA" dirty="0" err="1" smtClean="0"/>
              <a:t>iMap</a:t>
            </a:r>
            <a:r>
              <a:rPr lang="en-CA" dirty="0" smtClean="0"/>
              <a:t> BC and ArcMap </a:t>
            </a:r>
            <a:r>
              <a:rPr lang="en-CA" smtClean="0"/>
              <a:t>are the most common </a:t>
            </a:r>
            <a:r>
              <a:rPr lang="en-CA" dirty="0" smtClean="0"/>
              <a:t>options</a:t>
            </a:r>
            <a:endParaRPr lang="en-CA" dirty="0"/>
          </a:p>
        </p:txBody>
      </p:sp>
    </p:spTree>
    <p:extLst>
      <p:ext uri="{BB962C8B-B14F-4D97-AF65-F5344CB8AC3E}">
        <p14:creationId xmlns:p14="http://schemas.microsoft.com/office/powerpoint/2010/main" val="367039545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260649"/>
            <a:ext cx="8229600" cy="1368152"/>
          </a:xfrm>
        </p:spPr>
        <p:txBody>
          <a:bodyPr/>
          <a:lstStyle/>
          <a:p>
            <a:endParaRPr lang="en-CA" dirty="0" smtClean="0"/>
          </a:p>
        </p:txBody>
      </p:sp>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1014" y="239420"/>
            <a:ext cx="8748494" cy="62646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Oval 3"/>
          <p:cNvSpPr/>
          <p:nvPr/>
        </p:nvSpPr>
        <p:spPr>
          <a:xfrm>
            <a:off x="6130949" y="836712"/>
            <a:ext cx="720080" cy="57606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216587546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21196" y="188640"/>
            <a:ext cx="8229600" cy="1512168"/>
          </a:xfrm>
        </p:spPr>
        <p:txBody>
          <a:bodyPr/>
          <a:lstStyle/>
          <a:p>
            <a:pPr marL="0" indent="0">
              <a:buNone/>
            </a:pPr>
            <a:endParaRPr lang="en-CA" dirty="0"/>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504" y="260648"/>
            <a:ext cx="8797478" cy="630061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5704544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r="58375" b="37528"/>
          <a:stretch/>
        </p:blipFill>
        <p:spPr bwMode="auto">
          <a:xfrm>
            <a:off x="1439652" y="0"/>
            <a:ext cx="6338821"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3290649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10240" t="13048" r="14760" b="17644"/>
          <a:stretch/>
        </p:blipFill>
        <p:spPr bwMode="auto">
          <a:xfrm>
            <a:off x="-25078" y="0"/>
            <a:ext cx="9169077"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3421765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0536" t="13073" r="15089" b="17284"/>
          <a:stretch/>
        </p:blipFill>
        <p:spPr bwMode="auto">
          <a:xfrm>
            <a:off x="0" y="30981"/>
            <a:ext cx="9144000" cy="68497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5974611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6671" t="19765" r="14953" b="36439"/>
          <a:stretch/>
        </p:blipFill>
        <p:spPr bwMode="auto">
          <a:xfrm>
            <a:off x="971600" y="265889"/>
            <a:ext cx="7080180" cy="60599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371019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G:\!Workgrp\KalamalkaGen\Greg\Charlotte\Pictures\IMG_0003.PN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3488" b="30698"/>
          <a:stretch/>
        </p:blipFill>
        <p:spPr bwMode="auto">
          <a:xfrm>
            <a:off x="-99476" y="-20864"/>
            <a:ext cx="9243476" cy="68788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7238172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3568" y="0"/>
            <a:ext cx="7575588"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9747995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11628" b="11628"/>
          <a:stretch/>
        </p:blipFill>
        <p:spPr bwMode="auto">
          <a:xfrm>
            <a:off x="1115616" y="0"/>
            <a:ext cx="6696744" cy="68588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1548326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G:\!Workgrp\KalamalkaGen\Greg\Charlotte\Pictures\IMG_0008.PNG"/>
          <p:cNvPicPr>
            <a:picLocks noChangeAspect="1" noChangeArrowheads="1"/>
          </p:cNvPicPr>
          <p:nvPr/>
        </p:nvPicPr>
        <p:blipFill rotWithShape="1">
          <a:blip r:embed="rId3">
            <a:extLst>
              <a:ext uri="{28A0092B-C50C-407E-A947-70E740481C1C}">
                <a14:useLocalDpi xmlns:a14="http://schemas.microsoft.com/office/drawing/2010/main" val="0"/>
              </a:ext>
            </a:extLst>
          </a:blip>
          <a:srcRect t="51628"/>
          <a:stretch/>
        </p:blipFill>
        <p:spPr bwMode="auto">
          <a:xfrm>
            <a:off x="395536" y="696470"/>
            <a:ext cx="8150233" cy="52565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1327482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1772816"/>
          </a:xfrm>
          <a:prstGeom prst="rec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 name="Title 1"/>
          <p:cNvSpPr>
            <a:spLocks noGrp="1"/>
          </p:cNvSpPr>
          <p:nvPr>
            <p:ph type="title"/>
          </p:nvPr>
        </p:nvSpPr>
        <p:spPr/>
        <p:txBody>
          <a:bodyPr/>
          <a:lstStyle/>
          <a:p>
            <a:r>
              <a:rPr lang="en-CA" dirty="0" smtClean="0"/>
              <a:t>Some Considerations</a:t>
            </a:r>
            <a:endParaRPr lang="en-CA" dirty="0"/>
          </a:p>
        </p:txBody>
      </p:sp>
      <p:sp>
        <p:nvSpPr>
          <p:cNvPr id="3" name="Content Placeholder 2"/>
          <p:cNvSpPr>
            <a:spLocks noGrp="1"/>
          </p:cNvSpPr>
          <p:nvPr>
            <p:ph idx="1"/>
          </p:nvPr>
        </p:nvSpPr>
        <p:spPr>
          <a:xfrm>
            <a:off x="469900" y="2132856"/>
            <a:ext cx="8229600" cy="4191744"/>
          </a:xfrm>
        </p:spPr>
        <p:txBody>
          <a:bodyPr/>
          <a:lstStyle/>
          <a:p>
            <a:r>
              <a:rPr lang="en-CA" dirty="0" smtClean="0"/>
              <a:t>The BC government roads layer in </a:t>
            </a:r>
            <a:r>
              <a:rPr lang="en-CA" dirty="0" err="1" smtClean="0"/>
              <a:t>iMap</a:t>
            </a:r>
            <a:r>
              <a:rPr lang="en-CA" dirty="0" smtClean="0"/>
              <a:t> shows forest service roads in the most detail</a:t>
            </a:r>
          </a:p>
          <a:p>
            <a:r>
              <a:rPr lang="en-CA" dirty="0" smtClean="0"/>
              <a:t>Try to include the entire route in your map, from highway to site</a:t>
            </a:r>
          </a:p>
          <a:p>
            <a:r>
              <a:rPr lang="en-CA" dirty="0" smtClean="0"/>
              <a:t>ArcMap will show all layers at every scale whereas </a:t>
            </a:r>
            <a:r>
              <a:rPr lang="en-CA" dirty="0" err="1" smtClean="0"/>
              <a:t>Avenza</a:t>
            </a:r>
            <a:r>
              <a:rPr lang="en-CA" dirty="0" smtClean="0"/>
              <a:t> won’t</a:t>
            </a:r>
          </a:p>
          <a:p>
            <a:endParaRPr lang="en-CA" dirty="0"/>
          </a:p>
        </p:txBody>
      </p:sp>
    </p:spTree>
    <p:extLst>
      <p:ext uri="{BB962C8B-B14F-4D97-AF65-F5344CB8AC3E}">
        <p14:creationId xmlns:p14="http://schemas.microsoft.com/office/powerpoint/2010/main" val="342549675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26854" t="21521" r="21195"/>
          <a:stretch/>
        </p:blipFill>
        <p:spPr bwMode="auto">
          <a:xfrm>
            <a:off x="-11951" y="692696"/>
            <a:ext cx="4419662" cy="47838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t="32" r="27244"/>
          <a:stretch/>
        </p:blipFill>
        <p:spPr bwMode="auto">
          <a:xfrm>
            <a:off x="4644006" y="692695"/>
            <a:ext cx="4499993" cy="47838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Oval 3"/>
          <p:cNvSpPr/>
          <p:nvPr/>
        </p:nvSpPr>
        <p:spPr>
          <a:xfrm>
            <a:off x="0" y="5013176"/>
            <a:ext cx="539552" cy="46339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028"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32579" y="5001192"/>
            <a:ext cx="566737" cy="487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250209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25125" r="23872"/>
          <a:stretch/>
        </p:blipFill>
        <p:spPr bwMode="auto">
          <a:xfrm>
            <a:off x="-29403" y="1340768"/>
            <a:ext cx="4615665" cy="35205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l="1811" r="2393"/>
          <a:stretch/>
        </p:blipFill>
        <p:spPr bwMode="auto">
          <a:xfrm>
            <a:off x="4525493" y="1340768"/>
            <a:ext cx="4618507" cy="35262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1695431" y="764704"/>
            <a:ext cx="1165995" cy="369332"/>
          </a:xfrm>
          <a:prstGeom prst="rect">
            <a:avLst/>
          </a:prstGeom>
          <a:noFill/>
        </p:spPr>
        <p:txBody>
          <a:bodyPr wrap="square" rtlCol="0">
            <a:spAutoFit/>
          </a:bodyPr>
          <a:lstStyle/>
          <a:p>
            <a:r>
              <a:rPr lang="en-CA" dirty="0" err="1" smtClean="0"/>
              <a:t>iMap</a:t>
            </a:r>
            <a:r>
              <a:rPr lang="en-CA" dirty="0" smtClean="0"/>
              <a:t> BC</a:t>
            </a:r>
            <a:endParaRPr lang="en-CA" dirty="0"/>
          </a:p>
        </p:txBody>
      </p:sp>
      <p:sp>
        <p:nvSpPr>
          <p:cNvPr id="5" name="TextBox 4"/>
          <p:cNvSpPr txBox="1"/>
          <p:nvPr/>
        </p:nvSpPr>
        <p:spPr>
          <a:xfrm>
            <a:off x="6330690" y="764704"/>
            <a:ext cx="1008112" cy="369332"/>
          </a:xfrm>
          <a:prstGeom prst="rect">
            <a:avLst/>
          </a:prstGeom>
          <a:noFill/>
        </p:spPr>
        <p:txBody>
          <a:bodyPr wrap="square" rtlCol="0">
            <a:spAutoFit/>
          </a:bodyPr>
          <a:lstStyle/>
          <a:p>
            <a:r>
              <a:rPr lang="en-CA" dirty="0" smtClean="0"/>
              <a:t>ArcMap</a:t>
            </a:r>
            <a:endParaRPr lang="en-CA" dirty="0"/>
          </a:p>
        </p:txBody>
      </p:sp>
    </p:spTree>
    <p:extLst>
      <p:ext uri="{BB962C8B-B14F-4D97-AF65-F5344CB8AC3E}">
        <p14:creationId xmlns:p14="http://schemas.microsoft.com/office/powerpoint/2010/main" val="20867672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90572"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1475656" y="1772816"/>
            <a:ext cx="6192688" cy="2376264"/>
          </a:xfrm>
          <a:prstGeom prst="rec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 name="Title 1"/>
          <p:cNvSpPr>
            <a:spLocks noGrp="1"/>
          </p:cNvSpPr>
          <p:nvPr>
            <p:ph type="ctrTitle"/>
          </p:nvPr>
        </p:nvSpPr>
        <p:spPr/>
        <p:txBody>
          <a:bodyPr/>
          <a:lstStyle/>
          <a:p>
            <a:r>
              <a:rPr lang="en-CA" dirty="0" smtClean="0"/>
              <a:t>Thanks for Listening!</a:t>
            </a:r>
            <a:endParaRPr lang="en-CA" dirty="0"/>
          </a:p>
        </p:txBody>
      </p:sp>
    </p:spTree>
    <p:extLst>
      <p:ext uri="{BB962C8B-B14F-4D97-AF65-F5344CB8AC3E}">
        <p14:creationId xmlns:p14="http://schemas.microsoft.com/office/powerpoint/2010/main" val="261336245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454</TotalTime>
  <Words>860</Words>
  <Application>Microsoft Office PowerPoint</Application>
  <PresentationFormat>On-screen Show (4:3)</PresentationFormat>
  <Paragraphs>51</Paragraphs>
  <Slides>18</Slides>
  <Notes>18</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Office Theme</vt:lpstr>
      <vt:lpstr>Using Avenza Maps</vt:lpstr>
      <vt:lpstr>PowerPoint Presentation</vt:lpstr>
      <vt:lpstr>First: What is Avenza?</vt:lpstr>
      <vt:lpstr>What do you need?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Some Considerations</vt:lpstr>
      <vt:lpstr>PowerPoint Presentation</vt:lpstr>
      <vt:lpstr>PowerPoint Presentation</vt:lpstr>
      <vt:lpstr>Thanks for Listening!</vt:lpstr>
    </vt:vector>
  </TitlesOfParts>
  <Company>Province of British Columbia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Using Avenza Maps</dc:title>
  <dc:creator>Ballantyne, Charlotte FLNR:EX</dc:creator>
  <cp:lastModifiedBy>Ballantyne, Charlotte FLNR:EX</cp:lastModifiedBy>
  <cp:revision>38</cp:revision>
  <dcterms:created xsi:type="dcterms:W3CDTF">2017-07-05T15:55:29Z</dcterms:created>
  <dcterms:modified xsi:type="dcterms:W3CDTF">2017-08-11T16:06:35Z</dcterms:modified>
</cp:coreProperties>
</file>